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handoutMasterIdLst>
    <p:handoutMasterId r:id="rId28"/>
  </p:handoutMasterIdLst>
  <p:sldIdLst>
    <p:sldId id="256" r:id="rId2"/>
    <p:sldId id="257" r:id="rId3"/>
    <p:sldId id="263" r:id="rId4"/>
    <p:sldId id="258" r:id="rId5"/>
    <p:sldId id="259" r:id="rId6"/>
    <p:sldId id="260" r:id="rId7"/>
    <p:sldId id="261" r:id="rId8"/>
    <p:sldId id="262" r:id="rId9"/>
    <p:sldId id="269" r:id="rId10"/>
    <p:sldId id="264" r:id="rId11"/>
    <p:sldId id="265" r:id="rId12"/>
    <p:sldId id="266" r:id="rId13"/>
    <p:sldId id="267" r:id="rId14"/>
    <p:sldId id="268" r:id="rId15"/>
    <p:sldId id="280" r:id="rId16"/>
    <p:sldId id="279" r:id="rId17"/>
    <p:sldId id="270" r:id="rId18"/>
    <p:sldId id="272" r:id="rId19"/>
    <p:sldId id="273" r:id="rId20"/>
    <p:sldId id="274" r:id="rId21"/>
    <p:sldId id="275" r:id="rId22"/>
    <p:sldId id="282" r:id="rId23"/>
    <p:sldId id="276" r:id="rId24"/>
    <p:sldId id="281" r:id="rId25"/>
    <p:sldId id="278" r:id="rId26"/>
  </p:sldIdLst>
  <p:sldSz cx="9144000" cy="6858000" type="screen4x3"/>
  <p:notesSz cx="6858000"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94612" autoAdjust="0"/>
  </p:normalViewPr>
  <p:slideViewPr>
    <p:cSldViewPr snapToGrid="0" snapToObjects="1">
      <p:cViewPr varScale="1">
        <p:scale>
          <a:sx n="86" d="100"/>
          <a:sy n="86" d="100"/>
        </p:scale>
        <p:origin x="-149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363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93633"/>
          </a:xfrm>
          <a:prstGeom prst="rect">
            <a:avLst/>
          </a:prstGeom>
        </p:spPr>
        <p:txBody>
          <a:bodyPr vert="horz" lIns="91440" tIns="45720" rIns="91440" bIns="45720" rtlCol="0"/>
          <a:lstStyle>
            <a:lvl1pPr algn="r">
              <a:defRPr sz="1200"/>
            </a:lvl1pPr>
          </a:lstStyle>
          <a:p>
            <a:fld id="{25C46430-DDBE-4B12-94E9-C694DABD200D}" type="datetimeFigureOut">
              <a:rPr lang="en-AU" smtClean="0"/>
              <a:pPr/>
              <a:t>11/04/2013</a:t>
            </a:fld>
            <a:endParaRPr lang="en-AU"/>
          </a:p>
        </p:txBody>
      </p:sp>
      <p:sp>
        <p:nvSpPr>
          <p:cNvPr id="4" name="Footer Placeholder 3"/>
          <p:cNvSpPr>
            <a:spLocks noGrp="1"/>
          </p:cNvSpPr>
          <p:nvPr>
            <p:ph type="ftr" sz="quarter" idx="2"/>
          </p:nvPr>
        </p:nvSpPr>
        <p:spPr>
          <a:xfrm>
            <a:off x="0" y="9377316"/>
            <a:ext cx="2971800" cy="493633"/>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9377316"/>
            <a:ext cx="2971800" cy="493633"/>
          </a:xfrm>
          <a:prstGeom prst="rect">
            <a:avLst/>
          </a:prstGeom>
        </p:spPr>
        <p:txBody>
          <a:bodyPr vert="horz" lIns="91440" tIns="45720" rIns="91440" bIns="45720" rtlCol="0" anchor="b"/>
          <a:lstStyle>
            <a:lvl1pPr algn="r">
              <a:defRPr sz="1200"/>
            </a:lvl1pPr>
          </a:lstStyle>
          <a:p>
            <a:fld id="{38B320EC-6F33-4562-A497-280EF3A72E35}" type="slidenum">
              <a:rPr lang="en-AU" smtClean="0"/>
              <a:pPr/>
              <a:t>‹#›</a:t>
            </a:fld>
            <a:endParaRPr lang="en-AU"/>
          </a:p>
        </p:txBody>
      </p:sp>
    </p:spTree>
    <p:extLst>
      <p:ext uri="{BB962C8B-B14F-4D97-AF65-F5344CB8AC3E}">
        <p14:creationId xmlns:p14="http://schemas.microsoft.com/office/powerpoint/2010/main" xmlns="" val="2555587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3633"/>
          </a:xfrm>
          <a:prstGeom prst="rect">
            <a:avLst/>
          </a:prstGeom>
        </p:spPr>
        <p:txBody>
          <a:bodyPr vert="horz" lIns="91440" tIns="45720" rIns="91440" bIns="45720" rtlCol="0"/>
          <a:lstStyle>
            <a:lvl1pPr algn="r">
              <a:defRPr sz="1200"/>
            </a:lvl1pPr>
          </a:lstStyle>
          <a:p>
            <a:fld id="{44CEDD78-4419-894D-8581-B8770DC5B834}" type="datetimeFigureOut">
              <a:rPr lang="en-US" smtClean="0"/>
              <a:pPr/>
              <a:t>4/11/2013</a:t>
            </a:fld>
            <a:endParaRPr lang="en-US"/>
          </a:p>
        </p:txBody>
      </p:sp>
      <p:sp>
        <p:nvSpPr>
          <p:cNvPr id="4" name="Slide Image Placeholder 3"/>
          <p:cNvSpPr>
            <a:spLocks noGrp="1" noRot="1" noChangeAspect="1"/>
          </p:cNvSpPr>
          <p:nvPr>
            <p:ph type="sldImg" idx="2"/>
          </p:nvPr>
        </p:nvSpPr>
        <p:spPr>
          <a:xfrm>
            <a:off x="960438" y="739775"/>
            <a:ext cx="493712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689515"/>
            <a:ext cx="5486400" cy="4442698"/>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9377316"/>
            <a:ext cx="2971800"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377316"/>
            <a:ext cx="2971800" cy="493633"/>
          </a:xfrm>
          <a:prstGeom prst="rect">
            <a:avLst/>
          </a:prstGeom>
        </p:spPr>
        <p:txBody>
          <a:bodyPr vert="horz" lIns="91440" tIns="45720" rIns="91440" bIns="45720" rtlCol="0" anchor="b"/>
          <a:lstStyle>
            <a:lvl1pPr algn="r">
              <a:defRPr sz="1200"/>
            </a:lvl1pPr>
          </a:lstStyle>
          <a:p>
            <a:fld id="{F67AC9A0-6319-9040-B72C-36773DF9D5CB}" type="slidenum">
              <a:rPr lang="en-US" smtClean="0"/>
              <a:pPr/>
              <a:t>‹#›</a:t>
            </a:fld>
            <a:endParaRPr lang="en-US"/>
          </a:p>
        </p:txBody>
      </p:sp>
    </p:spTree>
    <p:extLst>
      <p:ext uri="{BB962C8B-B14F-4D97-AF65-F5344CB8AC3E}">
        <p14:creationId xmlns:p14="http://schemas.microsoft.com/office/powerpoint/2010/main" xmlns="" val="41297909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Mount Nyiragongo, Democratic Republic of the Congo</a:t>
            </a:r>
            <a:endParaRPr lang="en-US" dirty="0"/>
          </a:p>
        </p:txBody>
      </p:sp>
      <p:sp>
        <p:nvSpPr>
          <p:cNvPr id="4" name="Slide Number Placeholder 3"/>
          <p:cNvSpPr>
            <a:spLocks noGrp="1"/>
          </p:cNvSpPr>
          <p:nvPr>
            <p:ph type="sldNum" sz="quarter" idx="10"/>
          </p:nvPr>
        </p:nvSpPr>
        <p:spPr/>
        <p:txBody>
          <a:bodyPr/>
          <a:lstStyle/>
          <a:p>
            <a:fld id="{F67AC9A0-6319-9040-B72C-36773DF9D5CB}"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Ho Chi Minh City, Vietnam</a:t>
            </a:r>
            <a:r>
              <a:rPr lang="en-AU" baseline="0" dirty="0" smtClean="0"/>
              <a:t> </a:t>
            </a:r>
            <a:endParaRPr lang="en-AU" dirty="0"/>
          </a:p>
        </p:txBody>
      </p:sp>
      <p:sp>
        <p:nvSpPr>
          <p:cNvPr id="4" name="Slide Number Placeholder 3"/>
          <p:cNvSpPr>
            <a:spLocks noGrp="1"/>
          </p:cNvSpPr>
          <p:nvPr>
            <p:ph type="sldNum" sz="quarter" idx="10"/>
          </p:nvPr>
        </p:nvSpPr>
        <p:spPr/>
        <p:txBody>
          <a:bodyPr/>
          <a:lstStyle/>
          <a:p>
            <a:fld id="{F67AC9A0-6319-9040-B72C-36773DF9D5CB}"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Cape Schanck, Mornington</a:t>
            </a:r>
            <a:r>
              <a:rPr lang="en-AU" baseline="0" dirty="0" smtClean="0"/>
              <a:t> Peninsula</a:t>
            </a:r>
            <a:endParaRPr lang="en-AU" dirty="0"/>
          </a:p>
        </p:txBody>
      </p:sp>
      <p:sp>
        <p:nvSpPr>
          <p:cNvPr id="4" name="Slide Number Placeholder 3"/>
          <p:cNvSpPr>
            <a:spLocks noGrp="1"/>
          </p:cNvSpPr>
          <p:nvPr>
            <p:ph type="sldNum" sz="quarter" idx="10"/>
          </p:nvPr>
        </p:nvSpPr>
        <p:spPr/>
        <p:txBody>
          <a:bodyPr/>
          <a:lstStyle/>
          <a:p>
            <a:fld id="{F67AC9A0-6319-9040-B72C-36773DF9D5CB}"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Goolwa – a river port on the Murray River in the Murray Darling Basin.</a:t>
            </a:r>
            <a:endParaRPr lang="en-AU" dirty="0"/>
          </a:p>
        </p:txBody>
      </p:sp>
      <p:sp>
        <p:nvSpPr>
          <p:cNvPr id="4" name="Slide Number Placeholder 3"/>
          <p:cNvSpPr>
            <a:spLocks noGrp="1"/>
          </p:cNvSpPr>
          <p:nvPr>
            <p:ph type="sldNum" sz="quarter" idx="10"/>
          </p:nvPr>
        </p:nvSpPr>
        <p:spPr/>
        <p:txBody>
          <a:bodyPr/>
          <a:lstStyle/>
          <a:p>
            <a:fld id="{F67AC9A0-6319-9040-B72C-36773DF9D5CB}"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Tokyo</a:t>
            </a:r>
            <a:endParaRPr lang="en-AU" dirty="0"/>
          </a:p>
        </p:txBody>
      </p:sp>
      <p:sp>
        <p:nvSpPr>
          <p:cNvPr id="4" name="Slide Number Placeholder 3"/>
          <p:cNvSpPr>
            <a:spLocks noGrp="1"/>
          </p:cNvSpPr>
          <p:nvPr>
            <p:ph type="sldNum" sz="quarter" idx="10"/>
          </p:nvPr>
        </p:nvSpPr>
        <p:spPr/>
        <p:txBody>
          <a:bodyPr/>
          <a:lstStyle/>
          <a:p>
            <a:fld id="{F67AC9A0-6319-9040-B72C-36773DF9D5CB}"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A model of Shanghai 2020</a:t>
            </a:r>
            <a:endParaRPr lang="en-AU" dirty="0"/>
          </a:p>
        </p:txBody>
      </p:sp>
      <p:sp>
        <p:nvSpPr>
          <p:cNvPr id="4" name="Slide Number Placeholder 3"/>
          <p:cNvSpPr>
            <a:spLocks noGrp="1"/>
          </p:cNvSpPr>
          <p:nvPr>
            <p:ph type="sldNum" sz="quarter" idx="10"/>
          </p:nvPr>
        </p:nvSpPr>
        <p:spPr/>
        <p:txBody>
          <a:bodyPr/>
          <a:lstStyle/>
          <a:p>
            <a:fld id="{F67AC9A0-6319-9040-B72C-36773DF9D5CB}"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8748EE-888E-0C41-A22C-E48F9E0EE5F9}" type="datetimeFigureOut">
              <a:rPr lang="en-US" smtClean="0"/>
              <a:pPr/>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05CFB-5722-5C4C-8002-0936137E3393}" type="slidenum">
              <a:rPr lang="en-US" smtClean="0"/>
              <a:pPr/>
              <a:t>‹#›</a:t>
            </a:fld>
            <a:endParaRPr lang="en-US"/>
          </a:p>
        </p:txBody>
      </p:sp>
    </p:spTree>
    <p:extLst>
      <p:ext uri="{BB962C8B-B14F-4D97-AF65-F5344CB8AC3E}">
        <p14:creationId xmlns:p14="http://schemas.microsoft.com/office/powerpoint/2010/main" xmlns="" val="931248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8748EE-888E-0C41-A22C-E48F9E0EE5F9}" type="datetimeFigureOut">
              <a:rPr lang="en-US" smtClean="0"/>
              <a:pPr/>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05CFB-5722-5C4C-8002-0936137E3393}" type="slidenum">
              <a:rPr lang="en-US" smtClean="0"/>
              <a:pPr/>
              <a:t>‹#›</a:t>
            </a:fld>
            <a:endParaRPr lang="en-US"/>
          </a:p>
        </p:txBody>
      </p:sp>
    </p:spTree>
    <p:extLst>
      <p:ext uri="{BB962C8B-B14F-4D97-AF65-F5344CB8AC3E}">
        <p14:creationId xmlns:p14="http://schemas.microsoft.com/office/powerpoint/2010/main" xmlns="" val="1660848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8748EE-888E-0C41-A22C-E48F9E0EE5F9}" type="datetimeFigureOut">
              <a:rPr lang="en-US" smtClean="0"/>
              <a:pPr/>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05CFB-5722-5C4C-8002-0936137E3393}" type="slidenum">
              <a:rPr lang="en-US" smtClean="0"/>
              <a:pPr/>
              <a:t>‹#›</a:t>
            </a:fld>
            <a:endParaRPr lang="en-US"/>
          </a:p>
        </p:txBody>
      </p:sp>
    </p:spTree>
    <p:extLst>
      <p:ext uri="{BB962C8B-B14F-4D97-AF65-F5344CB8AC3E}">
        <p14:creationId xmlns:p14="http://schemas.microsoft.com/office/powerpoint/2010/main" xmlns="" val="313159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8748EE-888E-0C41-A22C-E48F9E0EE5F9}" type="datetimeFigureOut">
              <a:rPr lang="en-US" smtClean="0"/>
              <a:pPr/>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05CFB-5722-5C4C-8002-0936137E3393}" type="slidenum">
              <a:rPr lang="en-US" smtClean="0"/>
              <a:pPr/>
              <a:t>‹#›</a:t>
            </a:fld>
            <a:endParaRPr lang="en-US"/>
          </a:p>
        </p:txBody>
      </p:sp>
    </p:spTree>
    <p:extLst>
      <p:ext uri="{BB962C8B-B14F-4D97-AF65-F5344CB8AC3E}">
        <p14:creationId xmlns:p14="http://schemas.microsoft.com/office/powerpoint/2010/main" xmlns="" val="3136720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8748EE-888E-0C41-A22C-E48F9E0EE5F9}" type="datetimeFigureOut">
              <a:rPr lang="en-US" smtClean="0"/>
              <a:pPr/>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05CFB-5722-5C4C-8002-0936137E3393}" type="slidenum">
              <a:rPr lang="en-US" smtClean="0"/>
              <a:pPr/>
              <a:t>‹#›</a:t>
            </a:fld>
            <a:endParaRPr lang="en-US"/>
          </a:p>
        </p:txBody>
      </p:sp>
    </p:spTree>
    <p:extLst>
      <p:ext uri="{BB962C8B-B14F-4D97-AF65-F5344CB8AC3E}">
        <p14:creationId xmlns:p14="http://schemas.microsoft.com/office/powerpoint/2010/main" xmlns="" val="1196783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8748EE-888E-0C41-A22C-E48F9E0EE5F9}" type="datetimeFigureOut">
              <a:rPr lang="en-US" smtClean="0"/>
              <a:pPr/>
              <a:t>4/11/2013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05CFB-5722-5C4C-8002-0936137E3393}" type="slidenum">
              <a:rPr lang="en-US" smtClean="0"/>
              <a:pPr/>
              <a:t>‹#›</a:t>
            </a:fld>
            <a:endParaRPr lang="en-US"/>
          </a:p>
        </p:txBody>
      </p:sp>
    </p:spTree>
    <p:extLst>
      <p:ext uri="{BB962C8B-B14F-4D97-AF65-F5344CB8AC3E}">
        <p14:creationId xmlns:p14="http://schemas.microsoft.com/office/powerpoint/2010/main" xmlns="" val="2411294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8748EE-888E-0C41-A22C-E48F9E0EE5F9}" type="datetimeFigureOut">
              <a:rPr lang="en-US" smtClean="0"/>
              <a:pPr/>
              <a:t>4/11/2013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05CFB-5722-5C4C-8002-0936137E3393}" type="slidenum">
              <a:rPr lang="en-US" smtClean="0"/>
              <a:pPr/>
              <a:t>‹#›</a:t>
            </a:fld>
            <a:endParaRPr lang="en-US"/>
          </a:p>
        </p:txBody>
      </p:sp>
    </p:spTree>
    <p:extLst>
      <p:ext uri="{BB962C8B-B14F-4D97-AF65-F5344CB8AC3E}">
        <p14:creationId xmlns:p14="http://schemas.microsoft.com/office/powerpoint/2010/main" xmlns="" val="71794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8748EE-888E-0C41-A22C-E48F9E0EE5F9}" type="datetimeFigureOut">
              <a:rPr lang="en-US" smtClean="0"/>
              <a:pPr/>
              <a:t>4/11/2013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05CFB-5722-5C4C-8002-0936137E3393}" type="slidenum">
              <a:rPr lang="en-US" smtClean="0"/>
              <a:pPr/>
              <a:t>‹#›</a:t>
            </a:fld>
            <a:endParaRPr lang="en-US"/>
          </a:p>
        </p:txBody>
      </p:sp>
    </p:spTree>
    <p:extLst>
      <p:ext uri="{BB962C8B-B14F-4D97-AF65-F5344CB8AC3E}">
        <p14:creationId xmlns:p14="http://schemas.microsoft.com/office/powerpoint/2010/main" xmlns="" val="2964392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8748EE-888E-0C41-A22C-E48F9E0EE5F9}" type="datetimeFigureOut">
              <a:rPr lang="en-US" smtClean="0"/>
              <a:pPr/>
              <a:t>4/11/2013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05CFB-5722-5C4C-8002-0936137E3393}" type="slidenum">
              <a:rPr lang="en-US" smtClean="0"/>
              <a:pPr/>
              <a:t>‹#›</a:t>
            </a:fld>
            <a:endParaRPr lang="en-US"/>
          </a:p>
        </p:txBody>
      </p:sp>
    </p:spTree>
    <p:extLst>
      <p:ext uri="{BB962C8B-B14F-4D97-AF65-F5344CB8AC3E}">
        <p14:creationId xmlns:p14="http://schemas.microsoft.com/office/powerpoint/2010/main" xmlns="" val="1919586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8748EE-888E-0C41-A22C-E48F9E0EE5F9}" type="datetimeFigureOut">
              <a:rPr lang="en-US" smtClean="0"/>
              <a:pPr/>
              <a:t>4/11/2013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05CFB-5722-5C4C-8002-0936137E3393}" type="slidenum">
              <a:rPr lang="en-US" smtClean="0"/>
              <a:pPr/>
              <a:t>‹#›</a:t>
            </a:fld>
            <a:endParaRPr lang="en-US"/>
          </a:p>
        </p:txBody>
      </p:sp>
    </p:spTree>
    <p:extLst>
      <p:ext uri="{BB962C8B-B14F-4D97-AF65-F5344CB8AC3E}">
        <p14:creationId xmlns:p14="http://schemas.microsoft.com/office/powerpoint/2010/main" xmlns="" val="121737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8748EE-888E-0C41-A22C-E48F9E0EE5F9}" type="datetimeFigureOut">
              <a:rPr lang="en-US" smtClean="0"/>
              <a:pPr/>
              <a:t>4/11/2013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05CFB-5722-5C4C-8002-0936137E3393}" type="slidenum">
              <a:rPr lang="en-US" smtClean="0"/>
              <a:pPr/>
              <a:t>‹#›</a:t>
            </a:fld>
            <a:endParaRPr lang="en-US"/>
          </a:p>
        </p:txBody>
      </p:sp>
    </p:spTree>
    <p:extLst>
      <p:ext uri="{BB962C8B-B14F-4D97-AF65-F5344CB8AC3E}">
        <p14:creationId xmlns:p14="http://schemas.microsoft.com/office/powerpoint/2010/main" xmlns="" val="3826786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8748EE-888E-0C41-A22C-E48F9E0EE5F9}" type="datetimeFigureOut">
              <a:rPr lang="en-US" smtClean="0"/>
              <a:pPr/>
              <a:t>4/11/2013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05CFB-5722-5C4C-8002-0936137E3393}" type="slidenum">
              <a:rPr lang="en-US" smtClean="0"/>
              <a:pPr/>
              <a:t>‹#›</a:t>
            </a:fld>
            <a:endParaRPr lang="en-US"/>
          </a:p>
        </p:txBody>
      </p:sp>
    </p:spTree>
    <p:extLst>
      <p:ext uri="{BB962C8B-B14F-4D97-AF65-F5344CB8AC3E}">
        <p14:creationId xmlns:p14="http://schemas.microsoft.com/office/powerpoint/2010/main" xmlns="" val="779930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geospatialrevolution.psu.edu/trailer.php"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destinationspatial.org/discover.aspx"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GeogSpace_Careers.pptx" TargetMode="External"/><Relationship Id="rId1" Type="http://schemas.openxmlformats.org/officeDocument/2006/relationships/slideLayout" Target="../slideLayouts/slideLayout2.xml"/><Relationship Id="rId4" Type="http://schemas.openxmlformats.org/officeDocument/2006/relationships/hyperlink" Target="http://www.youtube.com/watch?v=Cshn_oiYSyY"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Sj2CTHJzDN0"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45732" y="905933"/>
            <a:ext cx="6129868" cy="5170646"/>
          </a:xfrm>
          <a:prstGeom prst="rect">
            <a:avLst/>
          </a:prstGeom>
          <a:noFill/>
        </p:spPr>
        <p:txBody>
          <a:bodyPr wrap="square" rtlCol="0">
            <a:spAutoFit/>
          </a:bodyPr>
          <a:lstStyle/>
          <a:p>
            <a:pPr algn="ctr"/>
            <a:r>
              <a:rPr lang="en-US" sz="8800" cap="small" dirty="0">
                <a:solidFill>
                  <a:schemeClr val="bg1"/>
                </a:solidFill>
              </a:rPr>
              <a:t>Geography</a:t>
            </a:r>
          </a:p>
          <a:p>
            <a:pPr algn="ctr"/>
            <a:r>
              <a:rPr lang="en-US" sz="8800" cap="small" dirty="0">
                <a:solidFill>
                  <a:schemeClr val="bg1"/>
                </a:solidFill>
              </a:rPr>
              <a:t>and </a:t>
            </a:r>
          </a:p>
          <a:p>
            <a:pPr algn="ctr"/>
            <a:r>
              <a:rPr lang="en-US" sz="8800" cap="small" dirty="0">
                <a:solidFill>
                  <a:schemeClr val="bg1"/>
                </a:solidFill>
              </a:rPr>
              <a:t>Careers</a:t>
            </a:r>
          </a:p>
          <a:p>
            <a:endParaRPr lang="en-US" sz="6600" dirty="0">
              <a:solidFill>
                <a:schemeClr val="bg1"/>
              </a:solidFill>
            </a:endParaRPr>
          </a:p>
        </p:txBody>
      </p:sp>
      <p:sp>
        <p:nvSpPr>
          <p:cNvPr id="4" name="Rectangle 3"/>
          <p:cNvSpPr/>
          <p:nvPr/>
        </p:nvSpPr>
        <p:spPr>
          <a:xfrm>
            <a:off x="0" y="0"/>
            <a:ext cx="1253067"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975600" y="0"/>
            <a:ext cx="11684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Earth from space"/>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88054" y="905933"/>
            <a:ext cx="4507346" cy="4488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29938" y="5978686"/>
            <a:ext cx="2356701" cy="400110"/>
          </a:xfrm>
          <a:prstGeom prst="rect">
            <a:avLst/>
          </a:prstGeom>
          <a:noFill/>
        </p:spPr>
        <p:txBody>
          <a:bodyPr wrap="square" rtlCol="0">
            <a:spAutoFit/>
          </a:bodyPr>
          <a:lstStyle/>
          <a:p>
            <a:r>
              <a:rPr lang="en-US" sz="1000" dirty="0" smtClean="0">
                <a:solidFill>
                  <a:schemeClr val="bg1"/>
                </a:solidFill>
              </a:rPr>
              <a:t>Support units: Why teach geography?</a:t>
            </a:r>
          </a:p>
          <a:p>
            <a:r>
              <a:rPr lang="en-US" sz="1000" dirty="0" smtClean="0">
                <a:solidFill>
                  <a:schemeClr val="bg1"/>
                </a:solidFill>
              </a:rPr>
              <a:t>Illustration 1: Geography and careers</a:t>
            </a:r>
            <a:endParaRPr lang="en-AU" sz="10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35429" y="402772"/>
            <a:ext cx="8131628" cy="954107"/>
          </a:xfrm>
          <a:prstGeom prst="rect">
            <a:avLst/>
          </a:prstGeom>
          <a:noFill/>
        </p:spPr>
        <p:txBody>
          <a:bodyPr wrap="square" rtlCol="0">
            <a:spAutoFit/>
          </a:bodyPr>
          <a:lstStyle/>
          <a:p>
            <a:pPr algn="ctr"/>
            <a:r>
              <a:rPr lang="en-AU" sz="3600" dirty="0" smtClean="0"/>
              <a:t>Tertiary courses linked to geography</a:t>
            </a:r>
          </a:p>
          <a:p>
            <a:endParaRPr lang="en-AU" sz="2000" dirty="0" smtClean="0"/>
          </a:p>
        </p:txBody>
      </p:sp>
      <p:sp>
        <p:nvSpPr>
          <p:cNvPr id="13" name="TextBox 12"/>
          <p:cNvSpPr txBox="1"/>
          <p:nvPr/>
        </p:nvSpPr>
        <p:spPr>
          <a:xfrm>
            <a:off x="905163" y="941380"/>
            <a:ext cx="7661893" cy="830997"/>
          </a:xfrm>
          <a:prstGeom prst="rect">
            <a:avLst/>
          </a:prstGeom>
          <a:noFill/>
        </p:spPr>
        <p:txBody>
          <a:bodyPr wrap="square" rtlCol="0">
            <a:spAutoFit/>
          </a:bodyPr>
          <a:lstStyle/>
          <a:p>
            <a:pPr algn="ctr"/>
            <a:r>
              <a:rPr lang="en-US" sz="2400" dirty="0" smtClean="0"/>
              <a:t>Geography can be an integral part of your tertiary education . . . some examples . . .</a:t>
            </a:r>
            <a:endParaRPr lang="en-AU" dirty="0"/>
          </a:p>
        </p:txBody>
      </p:sp>
      <p:sp>
        <p:nvSpPr>
          <p:cNvPr id="14" name="TextBox 13"/>
          <p:cNvSpPr txBox="1"/>
          <p:nvPr/>
        </p:nvSpPr>
        <p:spPr>
          <a:xfrm>
            <a:off x="435429" y="5779898"/>
            <a:ext cx="8360228" cy="523220"/>
          </a:xfrm>
          <a:prstGeom prst="rect">
            <a:avLst/>
          </a:prstGeom>
          <a:noFill/>
        </p:spPr>
        <p:txBody>
          <a:bodyPr wrap="square" rtlCol="0">
            <a:spAutoFit/>
          </a:bodyPr>
          <a:lstStyle/>
          <a:p>
            <a:pPr algn="ctr"/>
            <a:r>
              <a:rPr lang="en-US" sz="2800" dirty="0" smtClean="0"/>
              <a:t>Bachelor of Science – Geospatial Science</a:t>
            </a:r>
          </a:p>
        </p:txBody>
      </p:sp>
      <p:pic>
        <p:nvPicPr>
          <p:cNvPr id="2" name="Picture 1" descr="Students sitting on lawns at a university."/>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21937" y="1898313"/>
            <a:ext cx="6222551" cy="39575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983" y="5562528"/>
            <a:ext cx="8437418" cy="669492"/>
          </a:xfrm>
        </p:spPr>
        <p:txBody>
          <a:bodyPr>
            <a:normAutofit/>
          </a:bodyPr>
          <a:lstStyle/>
          <a:p>
            <a:r>
              <a:rPr lang="en-US" sz="2800" dirty="0" smtClean="0">
                <a:latin typeface="+mn-lt"/>
              </a:rPr>
              <a:t>Bachelor of Urban and Rural Planning</a:t>
            </a:r>
            <a:endParaRPr lang="en-US" sz="2800" dirty="0">
              <a:latin typeface="+mn-lt"/>
            </a:endParaRPr>
          </a:p>
        </p:txBody>
      </p:sp>
      <p:pic>
        <p:nvPicPr>
          <p:cNvPr id="3" name="Picture 2" descr="Model of a city"/>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13876" y="768583"/>
            <a:ext cx="6547014" cy="48840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69661"/>
            <a:ext cx="8229600" cy="1078921"/>
          </a:xfrm>
        </p:spPr>
        <p:txBody>
          <a:bodyPr>
            <a:normAutofit/>
          </a:bodyPr>
          <a:lstStyle/>
          <a:p>
            <a:r>
              <a:rPr lang="en-US" sz="2800" dirty="0" smtClean="0"/>
              <a:t>Bachelor of Global Studies with Bachelor of Laws (double degree)</a:t>
            </a:r>
            <a:endParaRPr lang="en-US" sz="2800" dirty="0"/>
          </a:p>
        </p:txBody>
      </p:sp>
      <p:pic>
        <p:nvPicPr>
          <p:cNvPr id="3" name="Picture 2" descr="Woman pumps water in Indian village square  "/>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15110" y="618836"/>
            <a:ext cx="7405255" cy="4931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1204"/>
            <a:ext cx="8229600" cy="544942"/>
          </a:xfrm>
        </p:spPr>
        <p:txBody>
          <a:bodyPr>
            <a:normAutofit/>
          </a:bodyPr>
          <a:lstStyle/>
          <a:p>
            <a:r>
              <a:rPr lang="en-US" sz="2800" dirty="0" smtClean="0"/>
              <a:t>Bachelor of Arts – Sustainability </a:t>
            </a:r>
            <a:r>
              <a:rPr lang="en-US" sz="2800" dirty="0"/>
              <a:t>M</a:t>
            </a:r>
            <a:r>
              <a:rPr lang="en-US" sz="2800" dirty="0" smtClean="0"/>
              <a:t>anagement</a:t>
            </a:r>
            <a:endParaRPr lang="en-US" sz="2800" dirty="0"/>
          </a:p>
        </p:txBody>
      </p:sp>
      <p:pic>
        <p:nvPicPr>
          <p:cNvPr id="3" name="Picture 2" descr="Re-cycle bins"/>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46017" y="535709"/>
            <a:ext cx="7032721" cy="52745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58" y="5652652"/>
            <a:ext cx="8793702" cy="711201"/>
          </a:xfrm>
        </p:spPr>
        <p:txBody>
          <a:bodyPr>
            <a:normAutofit/>
          </a:bodyPr>
          <a:lstStyle/>
          <a:p>
            <a:r>
              <a:rPr lang="en-US" sz="2800" dirty="0" smtClean="0"/>
              <a:t>Bachelor of Engineering – Environmental Engineering</a:t>
            </a:r>
            <a:endParaRPr lang="en-US" sz="2800" dirty="0"/>
          </a:p>
        </p:txBody>
      </p:sp>
      <p:pic>
        <p:nvPicPr>
          <p:cNvPr id="3" name="Picture 2" descr="Canal and canal-management statio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80656" y="551647"/>
            <a:ext cx="6864662" cy="5245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45616"/>
            <a:ext cx="8229600" cy="724911"/>
          </a:xfrm>
        </p:spPr>
        <p:txBody>
          <a:bodyPr>
            <a:normAutofit/>
          </a:bodyPr>
          <a:lstStyle/>
          <a:p>
            <a:r>
              <a:rPr lang="en-US" sz="2800" dirty="0" smtClean="0"/>
              <a:t>Bachelor of Supply Chain and Logistics Management</a:t>
            </a:r>
            <a:endParaRPr lang="en-US" sz="2800" dirty="0"/>
          </a:p>
        </p:txBody>
      </p:sp>
      <p:pic>
        <p:nvPicPr>
          <p:cNvPr id="3" name="Picture 2" descr="Busy sea port for container shipments"/>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257890"/>
            <a:ext cx="9144000" cy="41759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0381"/>
            <a:ext cx="8229600" cy="744855"/>
          </a:xfrm>
        </p:spPr>
        <p:txBody>
          <a:bodyPr>
            <a:normAutofit/>
          </a:bodyPr>
          <a:lstStyle/>
          <a:p>
            <a:r>
              <a:rPr lang="en-US" sz="3600" dirty="0" smtClean="0"/>
              <a:t>Bursaries and Cadetships</a:t>
            </a:r>
            <a:endParaRPr lang="en-US" sz="3600" dirty="0"/>
          </a:p>
        </p:txBody>
      </p:sp>
      <p:sp>
        <p:nvSpPr>
          <p:cNvPr id="4" name="TextBox 3"/>
          <p:cNvSpPr txBox="1"/>
          <p:nvPr/>
        </p:nvSpPr>
        <p:spPr>
          <a:xfrm>
            <a:off x="781502" y="901176"/>
            <a:ext cx="7496638" cy="830997"/>
          </a:xfrm>
          <a:prstGeom prst="rect">
            <a:avLst/>
          </a:prstGeom>
          <a:noFill/>
        </p:spPr>
        <p:txBody>
          <a:bodyPr wrap="square" rtlCol="0">
            <a:spAutoFit/>
          </a:bodyPr>
          <a:lstStyle/>
          <a:p>
            <a:pPr algn="ctr"/>
            <a:r>
              <a:rPr lang="en-US" sz="2400" dirty="0" smtClean="0"/>
              <a:t>There are many bursaries and cadetships available for students in geography-related courses</a:t>
            </a:r>
            <a:endParaRPr lang="en-US" sz="2800" dirty="0"/>
          </a:p>
        </p:txBody>
      </p:sp>
      <p:pic>
        <p:nvPicPr>
          <p:cNvPr id="3" name="Picture 2" descr="Geologist collects and analyses samples"/>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86919" y="1732173"/>
            <a:ext cx="6796642" cy="4553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2631"/>
          </a:xfrm>
        </p:spPr>
        <p:txBody>
          <a:bodyPr>
            <a:normAutofit/>
          </a:bodyPr>
          <a:lstStyle/>
          <a:p>
            <a:r>
              <a:rPr lang="en-US" sz="3600" dirty="0" smtClean="0"/>
              <a:t>Geography in the workplace</a:t>
            </a:r>
            <a:endParaRPr lang="en-US" sz="3600" dirty="0"/>
          </a:p>
        </p:txBody>
      </p:sp>
      <p:sp>
        <p:nvSpPr>
          <p:cNvPr id="3" name="Content Placeholder 2"/>
          <p:cNvSpPr>
            <a:spLocks noGrp="1"/>
          </p:cNvSpPr>
          <p:nvPr>
            <p:ph idx="1"/>
          </p:nvPr>
        </p:nvSpPr>
        <p:spPr>
          <a:xfrm>
            <a:off x="457200" y="5985163"/>
            <a:ext cx="8229600" cy="517237"/>
          </a:xfrm>
        </p:spPr>
        <p:txBody>
          <a:bodyPr>
            <a:normAutofit fontScale="25000" lnSpcReduction="20000"/>
          </a:bodyPr>
          <a:lstStyle/>
          <a:p>
            <a:pPr algn="ctr">
              <a:lnSpc>
                <a:spcPct val="120000"/>
              </a:lnSpc>
              <a:spcBef>
                <a:spcPts val="0"/>
              </a:spcBef>
              <a:buNone/>
            </a:pPr>
            <a:r>
              <a:rPr lang="en-US" sz="11200" dirty="0" smtClean="0"/>
              <a:t>Planning </a:t>
            </a:r>
            <a:r>
              <a:rPr lang="en-US" sz="11200" dirty="0"/>
              <a:t>and Design </a:t>
            </a:r>
            <a:r>
              <a:rPr lang="en-US" sz="11200" dirty="0" smtClean="0"/>
              <a:t>– Architecture</a:t>
            </a:r>
          </a:p>
          <a:p>
            <a:pPr>
              <a:buNone/>
            </a:pPr>
            <a:endParaRPr lang="en-US" dirty="0" smtClean="0"/>
          </a:p>
          <a:p>
            <a:pPr>
              <a:buNone/>
            </a:pPr>
            <a:endParaRPr lang="en-US" dirty="0" smtClean="0"/>
          </a:p>
          <a:p>
            <a:pPr>
              <a:buNone/>
            </a:pPr>
            <a:endParaRPr lang="en-US" dirty="0" smtClean="0"/>
          </a:p>
        </p:txBody>
      </p:sp>
      <p:pic>
        <p:nvPicPr>
          <p:cNvPr id="4" name="Picture 3" descr="High-rise buildings"/>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900795" y="1007269"/>
            <a:ext cx="3315277" cy="49778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987" y="5791200"/>
            <a:ext cx="8381701" cy="642273"/>
          </a:xfrm>
        </p:spPr>
        <p:txBody>
          <a:bodyPr>
            <a:normAutofit/>
          </a:bodyPr>
          <a:lstStyle/>
          <a:p>
            <a:pPr algn="ctr">
              <a:buNone/>
            </a:pPr>
            <a:r>
              <a:rPr lang="en-US" sz="2800" dirty="0" smtClean="0">
                <a:solidFill>
                  <a:prstClr val="black"/>
                </a:solidFill>
                <a:ea typeface="+mj-ea"/>
                <a:cs typeface="+mj-cs"/>
              </a:rPr>
              <a:t>Environment</a:t>
            </a:r>
            <a:r>
              <a:rPr lang="en-US" sz="2800" dirty="0">
                <a:solidFill>
                  <a:prstClr val="black"/>
                </a:solidFill>
                <a:ea typeface="+mj-ea"/>
                <a:cs typeface="+mj-cs"/>
              </a:rPr>
              <a:t> – </a:t>
            </a:r>
            <a:r>
              <a:rPr lang="en-US" sz="2800" dirty="0" smtClean="0"/>
              <a:t>Disaster Management</a:t>
            </a:r>
            <a:endParaRPr lang="en-US" sz="2800" dirty="0"/>
          </a:p>
        </p:txBody>
      </p:sp>
      <p:pic>
        <p:nvPicPr>
          <p:cNvPr id="4" name="Picture 3" descr="Deer standing in shallow water with raging forest fire behind them"/>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78987" y="628072"/>
            <a:ext cx="8381701" cy="51631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788282"/>
            <a:ext cx="9143999" cy="660258"/>
          </a:xfrm>
        </p:spPr>
        <p:txBody>
          <a:bodyPr>
            <a:normAutofit/>
          </a:bodyPr>
          <a:lstStyle/>
          <a:p>
            <a:pPr algn="ctr">
              <a:spcBef>
                <a:spcPts val="0"/>
              </a:spcBef>
              <a:buNone/>
            </a:pPr>
            <a:r>
              <a:rPr lang="en-US" sz="2800" dirty="0" smtClean="0">
                <a:solidFill>
                  <a:prstClr val="black"/>
                </a:solidFill>
                <a:ea typeface="+mj-ea"/>
                <a:cs typeface="+mj-cs"/>
              </a:rPr>
              <a:t>Science</a:t>
            </a:r>
            <a:r>
              <a:rPr lang="en-US" sz="2800" dirty="0">
                <a:solidFill>
                  <a:prstClr val="black"/>
                </a:solidFill>
                <a:ea typeface="+mj-ea"/>
                <a:cs typeface="+mj-cs"/>
              </a:rPr>
              <a:t>, Engineering and Physical </a:t>
            </a:r>
            <a:r>
              <a:rPr lang="en-US" sz="2800" dirty="0" smtClean="0">
                <a:solidFill>
                  <a:prstClr val="black"/>
                </a:solidFill>
                <a:ea typeface="+mj-ea"/>
                <a:cs typeface="+mj-cs"/>
              </a:rPr>
              <a:t>Geography</a:t>
            </a:r>
            <a:r>
              <a:rPr lang="en-US" sz="2800" dirty="0">
                <a:solidFill>
                  <a:prstClr val="black"/>
                </a:solidFill>
                <a:ea typeface="+mj-ea"/>
                <a:cs typeface="+mj-cs"/>
              </a:rPr>
              <a:t> – </a:t>
            </a:r>
            <a:r>
              <a:rPr lang="en-US" sz="2800" dirty="0" smtClean="0"/>
              <a:t>Oceanography</a:t>
            </a:r>
            <a:endParaRPr lang="en-US" sz="2800" dirty="0"/>
          </a:p>
        </p:txBody>
      </p:sp>
      <p:pic>
        <p:nvPicPr>
          <p:cNvPr id="4" name="Picture 3" descr="Oceanographer with camera swimming amongst school of fish"/>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30380" y="509421"/>
            <a:ext cx="7977911" cy="52973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5926" y="1154544"/>
            <a:ext cx="7352147" cy="4636655"/>
          </a:xfrm>
        </p:spPr>
        <p:txBody>
          <a:bodyPr/>
          <a:lstStyle/>
          <a:p>
            <a:r>
              <a:rPr lang="en-AU" sz="2800" dirty="0" smtClean="0"/>
              <a:t>There </a:t>
            </a:r>
            <a:r>
              <a:rPr lang="en-AU" sz="2800" dirty="0"/>
              <a:t>has never been a more exciting time to study g</a:t>
            </a:r>
            <a:r>
              <a:rPr lang="en-AU" sz="2800" dirty="0" smtClean="0"/>
              <a:t>eography</a:t>
            </a:r>
          </a:p>
          <a:p>
            <a:endParaRPr lang="en-AU" sz="2800" dirty="0" smtClean="0"/>
          </a:p>
          <a:p>
            <a:r>
              <a:rPr lang="en-AU" sz="2800" dirty="0" smtClean="0"/>
              <a:t>Geography </a:t>
            </a:r>
            <a:r>
              <a:rPr lang="en-AU" sz="2800" dirty="0"/>
              <a:t>helps makes sense of an increasingly complex </a:t>
            </a:r>
            <a:r>
              <a:rPr lang="en-AU" sz="2800" dirty="0" smtClean="0"/>
              <a:t>world</a:t>
            </a:r>
          </a:p>
          <a:p>
            <a:endParaRPr lang="en-AU" sz="2800" dirty="0" smtClean="0"/>
          </a:p>
          <a:p>
            <a:r>
              <a:rPr lang="en-AU" sz="2800" dirty="0" smtClean="0"/>
              <a:t>Geographers </a:t>
            </a:r>
            <a:r>
              <a:rPr lang="en-AU" sz="2800" dirty="0"/>
              <a:t>are highly employable and have diverse career </a:t>
            </a:r>
            <a:r>
              <a:rPr lang="en-AU" sz="2800" dirty="0" smtClean="0"/>
              <a:t>paths</a:t>
            </a:r>
          </a:p>
          <a:p>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74327"/>
            <a:ext cx="8229600" cy="586758"/>
          </a:xfrm>
        </p:spPr>
        <p:txBody>
          <a:bodyPr>
            <a:normAutofit/>
          </a:bodyPr>
          <a:lstStyle/>
          <a:p>
            <a:pPr algn="ctr">
              <a:spcBef>
                <a:spcPts val="0"/>
              </a:spcBef>
              <a:buNone/>
            </a:pPr>
            <a:r>
              <a:rPr lang="en-US" sz="2800" dirty="0" smtClean="0">
                <a:solidFill>
                  <a:prstClr val="black"/>
                </a:solidFill>
                <a:ea typeface="+mj-ea"/>
                <a:cs typeface="+mj-cs"/>
              </a:rPr>
              <a:t>Humanities</a:t>
            </a:r>
            <a:r>
              <a:rPr lang="en-US" sz="2800" dirty="0">
                <a:solidFill>
                  <a:prstClr val="black"/>
                </a:solidFill>
                <a:ea typeface="+mj-ea"/>
                <a:cs typeface="+mj-cs"/>
              </a:rPr>
              <a:t> – </a:t>
            </a:r>
            <a:r>
              <a:rPr lang="en-US" sz="2800" dirty="0" smtClean="0"/>
              <a:t>Ecotourism</a:t>
            </a:r>
            <a:endParaRPr lang="en-US" sz="2800" dirty="0"/>
          </a:p>
        </p:txBody>
      </p:sp>
      <p:pic>
        <p:nvPicPr>
          <p:cNvPr id="4" name="Picture 3" descr="Tourists on camel trek in the desert"/>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79058" y="502226"/>
            <a:ext cx="7227455" cy="5420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2945" y="5634181"/>
            <a:ext cx="7078683" cy="646545"/>
          </a:xfrm>
        </p:spPr>
        <p:txBody>
          <a:bodyPr>
            <a:normAutofit/>
          </a:bodyPr>
          <a:lstStyle/>
          <a:p>
            <a:pPr algn="ctr">
              <a:lnSpc>
                <a:spcPct val="120000"/>
              </a:lnSpc>
              <a:spcBef>
                <a:spcPts val="0"/>
              </a:spcBef>
              <a:buNone/>
            </a:pPr>
            <a:r>
              <a:rPr lang="en-US" sz="2800" dirty="0" smtClean="0">
                <a:solidFill>
                  <a:prstClr val="black"/>
                </a:solidFill>
                <a:ea typeface="+mj-ea"/>
                <a:cs typeface="+mj-cs"/>
              </a:rPr>
              <a:t>Commerce</a:t>
            </a:r>
            <a:r>
              <a:rPr lang="en-US" sz="2800" dirty="0">
                <a:solidFill>
                  <a:prstClr val="black"/>
                </a:solidFill>
                <a:ea typeface="+mj-ea"/>
                <a:cs typeface="+mj-cs"/>
              </a:rPr>
              <a:t> – </a:t>
            </a:r>
            <a:r>
              <a:rPr lang="en-US" sz="2800" dirty="0" smtClean="0"/>
              <a:t>Advertising</a:t>
            </a:r>
            <a:endParaRPr lang="en-US" sz="2800" dirty="0"/>
          </a:p>
        </p:txBody>
      </p:sp>
      <p:pic>
        <p:nvPicPr>
          <p:cNvPr id="4" name="Picture 3" descr="City-scape showing neon billboards advertising a variety of products"/>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49653" y="618836"/>
            <a:ext cx="7701619" cy="50984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45018"/>
            <a:ext cx="8229600" cy="674650"/>
          </a:xfrm>
        </p:spPr>
        <p:txBody>
          <a:bodyPr>
            <a:normAutofit fontScale="92500"/>
          </a:bodyPr>
          <a:lstStyle/>
          <a:p>
            <a:pPr algn="r">
              <a:spcBef>
                <a:spcPts val="0"/>
              </a:spcBef>
              <a:buNone/>
            </a:pPr>
            <a:r>
              <a:rPr lang="en-US" sz="2800" dirty="0" smtClean="0">
                <a:solidFill>
                  <a:prstClr val="black"/>
                </a:solidFill>
                <a:ea typeface="+mj-ea"/>
                <a:cs typeface="+mj-cs"/>
              </a:rPr>
              <a:t>Spatial Sciences</a:t>
            </a:r>
            <a:r>
              <a:rPr lang="en-US" sz="2800" dirty="0">
                <a:solidFill>
                  <a:prstClr val="black"/>
                </a:solidFill>
                <a:ea typeface="+mj-ea"/>
                <a:cs typeface="+mj-cs"/>
              </a:rPr>
              <a:t> – </a:t>
            </a:r>
            <a:r>
              <a:rPr lang="en-US" sz="2800" dirty="0" smtClean="0"/>
              <a:t>Geographic Information Systems (GIS)</a:t>
            </a:r>
            <a:endParaRPr lang="en-US" sz="2800" dirty="0"/>
          </a:p>
        </p:txBody>
      </p:sp>
      <p:pic>
        <p:nvPicPr>
          <p:cNvPr id="4" name="Picture 3" descr="Diagram of various GIS mapping functions"/>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10868" y="764586"/>
            <a:ext cx="5922264" cy="4980432"/>
          </a:xfrm>
          <a:prstGeom prst="rect">
            <a:avLst/>
          </a:prstGeom>
        </p:spPr>
      </p:pic>
    </p:spTree>
    <p:extLst>
      <p:ext uri="{BB962C8B-B14F-4D97-AF65-F5344CB8AC3E}">
        <p14:creationId xmlns:p14="http://schemas.microsoft.com/office/powerpoint/2010/main" xmlns="" val="172830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487" y="5606594"/>
            <a:ext cx="8454913" cy="866916"/>
          </a:xfrm>
        </p:spPr>
        <p:txBody>
          <a:bodyPr>
            <a:normAutofit/>
          </a:bodyPr>
          <a:lstStyle/>
          <a:p>
            <a:pPr marL="342900" lvl="0" indent="-342900">
              <a:spcBef>
                <a:spcPct val="20000"/>
              </a:spcBef>
            </a:pPr>
            <a:r>
              <a:rPr lang="en-AU" sz="2400" dirty="0" smtClean="0">
                <a:solidFill>
                  <a:prstClr val="black"/>
                </a:solidFill>
                <a:ea typeface="+mn-ea"/>
                <a:cs typeface="+mn-cs"/>
              </a:rPr>
              <a:t>An </a:t>
            </a:r>
            <a:r>
              <a:rPr lang="en-AU" sz="2400" dirty="0">
                <a:solidFill>
                  <a:prstClr val="black"/>
                </a:solidFill>
                <a:ea typeface="+mn-ea"/>
                <a:cs typeface="+mn-cs"/>
              </a:rPr>
              <a:t>understanding of spatial technologies is essential to make sense of our </a:t>
            </a:r>
            <a:r>
              <a:rPr lang="en-AU" sz="2400" dirty="0" smtClean="0">
                <a:solidFill>
                  <a:prstClr val="black"/>
                </a:solidFill>
                <a:ea typeface="+mn-ea"/>
                <a:cs typeface="+mn-cs"/>
              </a:rPr>
              <a:t>world</a:t>
            </a:r>
            <a:endParaRPr lang="en-US" sz="2800" dirty="0"/>
          </a:p>
        </p:txBody>
      </p:sp>
      <p:sp>
        <p:nvSpPr>
          <p:cNvPr id="5" name="TextBox 4"/>
          <p:cNvSpPr txBox="1"/>
          <p:nvPr/>
        </p:nvSpPr>
        <p:spPr>
          <a:xfrm>
            <a:off x="6291943" y="4571999"/>
            <a:ext cx="1905000" cy="646331"/>
          </a:xfrm>
          <a:prstGeom prst="rect">
            <a:avLst/>
          </a:prstGeom>
          <a:solidFill>
            <a:schemeClr val="bg1"/>
          </a:solidFill>
        </p:spPr>
        <p:txBody>
          <a:bodyPr wrap="square" rtlCol="0">
            <a:spAutoFit/>
          </a:bodyPr>
          <a:lstStyle/>
          <a:p>
            <a:endParaRPr lang="en-AU" dirty="0" smtClean="0"/>
          </a:p>
          <a:p>
            <a:endParaRPr lang="en-AU" dirty="0"/>
          </a:p>
        </p:txBody>
      </p:sp>
      <p:pic>
        <p:nvPicPr>
          <p:cNvPr id="7" name="Content Placeholder 3" descr="Link to YouTube video"/>
          <p:cNvPicPr>
            <a:picLocks noGrp="1" noChangeAspect="1"/>
          </p:cNvPicPr>
          <p:nvPr>
            <p:ph idx="1"/>
          </p:nvPr>
        </p:nvPicPr>
        <p:blipFill>
          <a:blip r:embed="rId2">
            <a:lum bright="70000" contrast="-70000"/>
          </a:blip>
          <a:srcRect l="-10083" r="-10083"/>
          <a:stretch>
            <a:fillRect/>
          </a:stretch>
        </p:blipFill>
        <p:spPr>
          <a:xfrm>
            <a:off x="3435849" y="1265688"/>
            <a:ext cx="5413529" cy="4340906"/>
          </a:xfrm>
        </p:spPr>
      </p:pic>
      <p:sp>
        <p:nvSpPr>
          <p:cNvPr id="6" name="Rectangle 5"/>
          <p:cNvSpPr/>
          <p:nvPr/>
        </p:nvSpPr>
        <p:spPr>
          <a:xfrm>
            <a:off x="4689788" y="2900090"/>
            <a:ext cx="2991716" cy="830997"/>
          </a:xfrm>
          <a:prstGeom prst="rect">
            <a:avLst/>
          </a:prstGeom>
        </p:spPr>
        <p:txBody>
          <a:bodyPr wrap="none">
            <a:spAutoFit/>
          </a:bodyPr>
          <a:lstStyle/>
          <a:p>
            <a:pPr algn="ctr"/>
            <a:r>
              <a:rPr lang="en-AU" sz="2400" dirty="0">
                <a:hlinkClick r:id="rId3"/>
              </a:rPr>
              <a:t>Geospatial Revolution </a:t>
            </a:r>
            <a:endParaRPr lang="en-AU" sz="2400" dirty="0" smtClean="0">
              <a:hlinkClick r:id="rId3"/>
            </a:endParaRPr>
          </a:p>
          <a:p>
            <a:pPr algn="ctr"/>
            <a:r>
              <a:rPr lang="en-AU" sz="2400" dirty="0" smtClean="0">
                <a:hlinkClick r:id="rId3"/>
              </a:rPr>
              <a:t>YouTube </a:t>
            </a:r>
            <a:r>
              <a:rPr lang="en-AU" sz="2400" dirty="0">
                <a:hlinkClick r:id="rId3"/>
              </a:rPr>
              <a:t>video</a:t>
            </a:r>
            <a:endParaRPr lang="en-AU" sz="2400" dirty="0"/>
          </a:p>
        </p:txBody>
      </p:sp>
      <p:sp>
        <p:nvSpPr>
          <p:cNvPr id="10" name="Title 1"/>
          <p:cNvSpPr txBox="1">
            <a:spLocks/>
          </p:cNvSpPr>
          <p:nvPr/>
        </p:nvSpPr>
        <p:spPr>
          <a:xfrm>
            <a:off x="430306" y="1473797"/>
            <a:ext cx="3270325" cy="400184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indent="-342900" algn="l">
              <a:spcBef>
                <a:spcPct val="20000"/>
              </a:spcBef>
            </a:pPr>
            <a:r>
              <a:rPr lang="en-US" sz="2000" dirty="0" smtClean="0"/>
              <a:t>	The Geospatial Revolution project, developed by Penn State University Public Broadcasting shows us the world of digital mapping and how it is changing the way we think, behave and interact</a:t>
            </a:r>
            <a:endParaRPr lang="en-US" sz="2000" dirty="0"/>
          </a:p>
        </p:txBody>
      </p:sp>
      <p:sp>
        <p:nvSpPr>
          <p:cNvPr id="8" name="Rectangle 7"/>
          <p:cNvSpPr/>
          <p:nvPr/>
        </p:nvSpPr>
        <p:spPr>
          <a:xfrm>
            <a:off x="957431" y="619357"/>
            <a:ext cx="6712771" cy="646331"/>
          </a:xfrm>
          <a:prstGeom prst="rect">
            <a:avLst/>
          </a:prstGeom>
        </p:spPr>
        <p:txBody>
          <a:bodyPr wrap="square">
            <a:spAutoFit/>
          </a:bodyPr>
          <a:lstStyle/>
          <a:p>
            <a:r>
              <a:rPr lang="en-US" sz="3600" dirty="0">
                <a:solidFill>
                  <a:prstClr val="black"/>
                </a:solidFill>
                <a:ea typeface="+mj-ea"/>
                <a:cs typeface="+mj-cs"/>
              </a:rPr>
              <a:t>Geography in the spatial industry</a:t>
            </a:r>
            <a:endParaRPr lang="en-AU" sz="36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2126" y="1333949"/>
            <a:ext cx="7336715" cy="4421392"/>
          </a:xfrm>
        </p:spPr>
        <p:txBody>
          <a:bodyPr>
            <a:normAutofit fontScale="92500" lnSpcReduction="10000"/>
          </a:bodyPr>
          <a:lstStyle/>
          <a:p>
            <a:r>
              <a:rPr lang="en-AU" sz="3000" dirty="0" smtClean="0"/>
              <a:t>The spatial industry, both in Australia and internationally, is growing</a:t>
            </a:r>
          </a:p>
          <a:p>
            <a:endParaRPr lang="en-AU" sz="3000" dirty="0" smtClean="0"/>
          </a:p>
          <a:p>
            <a:r>
              <a:rPr lang="en-AU" sz="3000" dirty="0" smtClean="0"/>
              <a:t>Recent estimates by the Spatial Industries Business Association (SIBA)</a:t>
            </a:r>
            <a:r>
              <a:rPr lang="en-AU" sz="3000" dirty="0" smtClean="0">
                <a:ln>
                  <a:solidFill>
                    <a:srgbClr val="008000"/>
                  </a:solidFill>
                </a:ln>
              </a:rPr>
              <a:t> </a:t>
            </a:r>
            <a:r>
              <a:rPr lang="en-AU" sz="3000" dirty="0" smtClean="0"/>
              <a:t>Australia put the current labour shortage of spatial professionals in the Australian workforce at up to 3,000 to 4,000 people</a:t>
            </a:r>
          </a:p>
          <a:p>
            <a:endParaRPr lang="en-AU" sz="3000" dirty="0" smtClean="0"/>
          </a:p>
          <a:p>
            <a:r>
              <a:rPr lang="en-AU" sz="3000" dirty="0" smtClean="0">
                <a:solidFill>
                  <a:prstClr val="black"/>
                </a:solidFill>
              </a:rPr>
              <a:t>For </a:t>
            </a:r>
            <a:r>
              <a:rPr lang="en-AU" sz="3000" dirty="0">
                <a:solidFill>
                  <a:prstClr val="black"/>
                </a:solidFill>
              </a:rPr>
              <a:t>more information visit </a:t>
            </a:r>
            <a:r>
              <a:rPr lang="en-AU" sz="3000" dirty="0">
                <a:solidFill>
                  <a:prstClr val="black"/>
                </a:solidFill>
                <a:hlinkClick r:id="rId2"/>
              </a:rPr>
              <a:t>Destination Spatial</a:t>
            </a:r>
            <a:endParaRPr lang="en-US" sz="3000" dirty="0" smtClean="0"/>
          </a:p>
          <a:p>
            <a:endParaRPr lang="en-AU"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0919" y="1796527"/>
            <a:ext cx="6755802" cy="3560782"/>
          </a:xfrm>
        </p:spPr>
        <p:txBody>
          <a:bodyPr>
            <a:normAutofit/>
          </a:bodyPr>
          <a:lstStyle/>
          <a:p>
            <a:pPr>
              <a:buNone/>
            </a:pPr>
            <a:endParaRPr lang="en-US" sz="2800" dirty="0" smtClean="0"/>
          </a:p>
          <a:p>
            <a:pPr algn="ctr">
              <a:buNone/>
            </a:pPr>
            <a:r>
              <a:rPr lang="en-US" sz="3600" b="1" dirty="0" smtClean="0">
                <a:solidFill>
                  <a:schemeClr val="accent1">
                    <a:lumMod val="75000"/>
                  </a:schemeClr>
                </a:solidFill>
              </a:rPr>
              <a:t>Geography can provide you with </a:t>
            </a:r>
            <a:br>
              <a:rPr lang="en-US" sz="3600" b="1" dirty="0" smtClean="0">
                <a:solidFill>
                  <a:schemeClr val="accent1">
                    <a:lumMod val="75000"/>
                  </a:schemeClr>
                </a:solidFill>
              </a:rPr>
            </a:br>
            <a:r>
              <a:rPr lang="en-US" sz="3600" b="1" dirty="0" smtClean="0">
                <a:solidFill>
                  <a:schemeClr val="accent1">
                    <a:lumMod val="75000"/>
                  </a:schemeClr>
                </a:solidFill>
              </a:rPr>
              <a:t>a passport to a myriad of </a:t>
            </a:r>
            <a:br>
              <a:rPr lang="en-US" sz="3600" b="1" dirty="0" smtClean="0">
                <a:solidFill>
                  <a:schemeClr val="accent1">
                    <a:lumMod val="75000"/>
                  </a:schemeClr>
                </a:solidFill>
              </a:rPr>
            </a:br>
            <a:r>
              <a:rPr lang="en-US" sz="3600" b="1" dirty="0" smtClean="0">
                <a:solidFill>
                  <a:schemeClr val="accent1">
                    <a:lumMod val="75000"/>
                  </a:schemeClr>
                </a:solidFill>
              </a:rPr>
              <a:t>career opportunities</a:t>
            </a:r>
          </a:p>
          <a:p>
            <a:pPr>
              <a:buNone/>
            </a:pPr>
            <a:endParaRPr lang="en-US" sz="2800" dirty="0" smtClean="0"/>
          </a:p>
          <a:p>
            <a:pPr>
              <a:buNone/>
            </a:pPr>
            <a:endParaRPr lang="en-US" sz="2800" dirty="0" smtClean="0"/>
          </a:p>
          <a:p>
            <a:pPr>
              <a:buNone/>
            </a:pPr>
            <a:endParaRPr lang="en-US" sz="2800" dirty="0" smtClean="0"/>
          </a:p>
          <a:p>
            <a:pPr>
              <a:buNone/>
            </a:pPr>
            <a:endParaRPr lang="en-US" sz="2800" dirty="0" smtClean="0"/>
          </a:p>
          <a:p>
            <a:pPr>
              <a:buNone/>
            </a:pPr>
            <a:endParaRPr lang="en-US" sz="2800" dirty="0" smtClean="0"/>
          </a:p>
          <a:p>
            <a:pPr>
              <a:buNone/>
            </a:pPr>
            <a:endParaRPr lang="en-US" sz="28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5707"/>
          </a:xfrm>
        </p:spPr>
        <p:txBody>
          <a:bodyPr>
            <a:normAutofit/>
          </a:bodyPr>
          <a:lstStyle/>
          <a:p>
            <a:r>
              <a:rPr lang="en-US" sz="3600" dirty="0" smtClean="0"/>
              <a:t>The importance of Geography</a:t>
            </a:r>
            <a:endParaRPr lang="en-US" sz="3600" dirty="0"/>
          </a:p>
        </p:txBody>
      </p:sp>
      <p:sp>
        <p:nvSpPr>
          <p:cNvPr id="5" name="TextBox 4"/>
          <p:cNvSpPr txBox="1"/>
          <p:nvPr/>
        </p:nvSpPr>
        <p:spPr>
          <a:xfrm>
            <a:off x="447664" y="1232554"/>
            <a:ext cx="3587010" cy="5324535"/>
          </a:xfrm>
          <a:prstGeom prst="rect">
            <a:avLst/>
          </a:prstGeom>
          <a:noFill/>
        </p:spPr>
        <p:txBody>
          <a:bodyPr wrap="square" rtlCol="0">
            <a:spAutoFit/>
          </a:bodyPr>
          <a:lstStyle/>
          <a:p>
            <a:r>
              <a:rPr lang="en-AU" sz="2400" dirty="0" smtClean="0"/>
              <a:t>'The study of geography is about more than just memorising places on a map. It's about understanding the complexity of our world, appreciating the diversity of cultures that exists across continents. And in the end, it's about using all that knowledge to help bridge divides and bring people together.</a:t>
            </a:r>
            <a:r>
              <a:rPr lang="en-AU" sz="2400" dirty="0" smtClean="0">
                <a:solidFill>
                  <a:prstClr val="black"/>
                </a:solidFill>
              </a:rPr>
              <a:t>' </a:t>
            </a:r>
          </a:p>
          <a:p>
            <a:pPr algn="r"/>
            <a:r>
              <a:rPr lang="en-AU" sz="1400" dirty="0" smtClean="0"/>
              <a:t>Barak Obama</a:t>
            </a:r>
          </a:p>
          <a:p>
            <a:pPr algn="r"/>
            <a:r>
              <a:rPr lang="en-AU" sz="1400" dirty="0" smtClean="0"/>
              <a:t>President of the United States</a:t>
            </a:r>
            <a:endParaRPr lang="en-AU" sz="1400" dirty="0"/>
          </a:p>
        </p:txBody>
      </p:sp>
      <p:pic>
        <p:nvPicPr>
          <p:cNvPr id="9" name="Content Placeholder 3" descr="Link to YouTube video">
            <a:hlinkClick r:id="rId2" action="ppaction://hlinkpres?slideindex=1&amp;slidetitle="/>
          </p:cNvPr>
          <p:cNvPicPr>
            <a:picLocks noChangeAspect="1"/>
          </p:cNvPicPr>
          <p:nvPr/>
        </p:nvPicPr>
        <p:blipFill>
          <a:blip r:embed="rId3">
            <a:lum bright="70000" contrast="-70000"/>
          </a:blip>
          <a:srcRect l="-10083" r="-10083"/>
          <a:stretch>
            <a:fillRect/>
          </a:stretch>
        </p:blipFill>
        <p:spPr>
          <a:xfrm>
            <a:off x="3746931" y="1926771"/>
            <a:ext cx="5480754" cy="3483429"/>
          </a:xfrm>
          <a:prstGeom prst="rect">
            <a:avLst/>
          </a:prstGeom>
        </p:spPr>
      </p:pic>
      <p:sp>
        <p:nvSpPr>
          <p:cNvPr id="6" name="TextBox 5"/>
          <p:cNvSpPr txBox="1"/>
          <p:nvPr/>
        </p:nvSpPr>
        <p:spPr>
          <a:xfrm>
            <a:off x="4490099" y="3068320"/>
            <a:ext cx="3994417" cy="1200329"/>
          </a:xfrm>
          <a:prstGeom prst="rect">
            <a:avLst/>
          </a:prstGeom>
          <a:noFill/>
        </p:spPr>
        <p:txBody>
          <a:bodyPr wrap="square" rtlCol="0">
            <a:spAutoFit/>
          </a:bodyPr>
          <a:lstStyle/>
          <a:p>
            <a:pPr algn="ctr"/>
            <a:r>
              <a:rPr lang="en-AU" sz="2400" dirty="0" smtClean="0">
                <a:solidFill>
                  <a:schemeClr val="bg1"/>
                </a:solidFill>
                <a:hlinkClick r:id="rId4"/>
              </a:rPr>
              <a:t>National Geographic Bee 2012  </a:t>
            </a:r>
            <a:br>
              <a:rPr lang="en-AU" sz="2400" dirty="0" smtClean="0">
                <a:solidFill>
                  <a:schemeClr val="bg1"/>
                </a:solidFill>
                <a:hlinkClick r:id="rId4"/>
              </a:rPr>
            </a:br>
            <a:r>
              <a:rPr lang="en-AU" sz="2400" dirty="0" smtClean="0">
                <a:solidFill>
                  <a:schemeClr val="bg1"/>
                </a:solidFill>
                <a:hlinkClick r:id="rId4"/>
              </a:rPr>
              <a:t>featuring President Obama YouTube video</a:t>
            </a:r>
            <a:endParaRPr lang="en-AU" sz="24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What is geography all about?</a:t>
            </a:r>
            <a:endParaRPr lang="en-US" sz="3600" dirty="0"/>
          </a:p>
        </p:txBody>
      </p:sp>
      <p:pic>
        <p:nvPicPr>
          <p:cNvPr id="4" name="Picture 3" descr="Erupting volcano"/>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74037" y="1555540"/>
            <a:ext cx="6306008" cy="419980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374037" y="5744583"/>
            <a:ext cx="6306008" cy="523220"/>
          </a:xfrm>
          <a:prstGeom prst="rect">
            <a:avLst/>
          </a:prstGeom>
          <a:noFill/>
        </p:spPr>
        <p:txBody>
          <a:bodyPr wrap="square" rtlCol="0">
            <a:spAutoFit/>
          </a:bodyPr>
          <a:lstStyle/>
          <a:p>
            <a:pPr algn="ctr"/>
            <a:r>
              <a:rPr lang="en-AU" sz="2800" dirty="0"/>
              <a:t>Natural </a:t>
            </a:r>
            <a:r>
              <a:rPr lang="en-AU" sz="2800" dirty="0" smtClean="0"/>
              <a:t>environments </a:t>
            </a:r>
            <a:endParaRPr lang="en-AU" sz="28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12873"/>
            <a:ext cx="8229600" cy="545202"/>
          </a:xfrm>
        </p:spPr>
        <p:txBody>
          <a:bodyPr>
            <a:normAutofit/>
          </a:bodyPr>
          <a:lstStyle/>
          <a:p>
            <a:pPr algn="ctr">
              <a:buNone/>
            </a:pPr>
            <a:r>
              <a:rPr lang="en-US" sz="2800" dirty="0" smtClean="0"/>
              <a:t>Human environments </a:t>
            </a:r>
            <a:endParaRPr lang="en-US" sz="2800" dirty="0"/>
          </a:p>
        </p:txBody>
      </p:sp>
      <p:pic>
        <p:nvPicPr>
          <p:cNvPr id="2" name="Picture 1" descr="City scape with high-rise buildings and multi-lane street"/>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23523" y="404092"/>
            <a:ext cx="4206586" cy="56087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6582" y="5797075"/>
            <a:ext cx="8296456" cy="646545"/>
          </a:xfrm>
        </p:spPr>
        <p:txBody>
          <a:bodyPr>
            <a:normAutofit/>
          </a:bodyPr>
          <a:lstStyle/>
          <a:p>
            <a:pPr algn="ctr">
              <a:buNone/>
            </a:pPr>
            <a:r>
              <a:rPr lang="en-US" sz="2800" dirty="0" smtClean="0"/>
              <a:t>Fieldwork</a:t>
            </a:r>
            <a:endParaRPr lang="en-US" sz="2800" dirty="0"/>
          </a:p>
        </p:txBody>
      </p:sp>
      <p:pic>
        <p:nvPicPr>
          <p:cNvPr id="6" name="Picture 5" descr="Students on promenade walking towards bluff jutting into the sea"/>
          <p:cNvPicPr>
            <a:picLocks noChangeAspect="1"/>
          </p:cNvPicPr>
          <p:nvPr/>
        </p:nvPicPr>
        <p:blipFill>
          <a:blip r:embed="rId3"/>
          <a:stretch>
            <a:fillRect/>
          </a:stretch>
        </p:blipFill>
        <p:spPr>
          <a:xfrm>
            <a:off x="278255" y="950691"/>
            <a:ext cx="8621113" cy="48463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90047"/>
            <a:ext cx="8229600" cy="509154"/>
          </a:xfrm>
        </p:spPr>
        <p:txBody>
          <a:bodyPr>
            <a:normAutofit lnSpcReduction="10000"/>
          </a:bodyPr>
          <a:lstStyle/>
          <a:p>
            <a:pPr algn="ctr">
              <a:buNone/>
            </a:pPr>
            <a:r>
              <a:rPr lang="en-US" sz="2800" dirty="0" smtClean="0"/>
              <a:t>Regional resources</a:t>
            </a:r>
          </a:p>
          <a:p>
            <a:pPr algn="ctr">
              <a:buNone/>
            </a:pPr>
            <a:endParaRPr lang="en-US" dirty="0"/>
          </a:p>
        </p:txBody>
      </p:sp>
      <p:pic>
        <p:nvPicPr>
          <p:cNvPr id="2" name="Picture 1" descr="Cotton fields"/>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03747" y="498762"/>
            <a:ext cx="7042727" cy="52820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28149"/>
            <a:ext cx="8229600" cy="625815"/>
          </a:xfrm>
        </p:spPr>
        <p:txBody>
          <a:bodyPr/>
          <a:lstStyle/>
          <a:p>
            <a:pPr algn="ctr">
              <a:buNone/>
            </a:pPr>
            <a:r>
              <a:rPr lang="en-US" sz="2800" dirty="0" smtClean="0"/>
              <a:t>Global perspectives</a:t>
            </a:r>
          </a:p>
          <a:p>
            <a:pPr algn="ctr">
              <a:buNone/>
            </a:pPr>
            <a:endParaRPr lang="en-US" dirty="0"/>
          </a:p>
        </p:txBody>
      </p:sp>
      <p:pic>
        <p:nvPicPr>
          <p:cNvPr id="2" name="Picture 1" descr="Busy Asian city street with pedestrians and rickshaws"/>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05164" y="380031"/>
            <a:ext cx="7287490" cy="5468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ink to YouTube video"/>
          <p:cNvPicPr>
            <a:picLocks noGrp="1" noChangeAspect="1"/>
          </p:cNvPicPr>
          <p:nvPr>
            <p:ph idx="1"/>
          </p:nvPr>
        </p:nvPicPr>
        <p:blipFill>
          <a:blip r:embed="rId2">
            <a:lum bright="70000" contrast="-70000"/>
          </a:blip>
          <a:srcRect l="-10083" r="-10083"/>
          <a:stretch>
            <a:fillRect/>
          </a:stretch>
        </p:blipFill>
        <p:spPr>
          <a:xfrm>
            <a:off x="810985" y="976965"/>
            <a:ext cx="7522030" cy="4136827"/>
          </a:xfrm>
        </p:spPr>
      </p:pic>
      <p:sp>
        <p:nvSpPr>
          <p:cNvPr id="5" name="Rectangle 4"/>
          <p:cNvSpPr/>
          <p:nvPr/>
        </p:nvSpPr>
        <p:spPr>
          <a:xfrm>
            <a:off x="1121230" y="5113792"/>
            <a:ext cx="6858000" cy="1200329"/>
          </a:xfrm>
          <a:prstGeom prst="rect">
            <a:avLst/>
          </a:prstGeom>
        </p:spPr>
        <p:txBody>
          <a:bodyPr wrap="square">
            <a:spAutoFit/>
          </a:bodyPr>
          <a:lstStyle/>
          <a:p>
            <a:pPr algn="ctr"/>
            <a:r>
              <a:rPr lang="en-AU" sz="2400" dirty="0" smtClean="0"/>
              <a:t>Teachers and students at John Monash Science School Melbourne give some great reasons on why students should study Geography</a:t>
            </a:r>
            <a:endParaRPr lang="en-AU" dirty="0"/>
          </a:p>
        </p:txBody>
      </p:sp>
      <p:sp>
        <p:nvSpPr>
          <p:cNvPr id="6" name="TextBox 5"/>
          <p:cNvSpPr txBox="1"/>
          <p:nvPr/>
        </p:nvSpPr>
        <p:spPr>
          <a:xfrm>
            <a:off x="1979153" y="2494749"/>
            <a:ext cx="5185185" cy="830997"/>
          </a:xfrm>
          <a:prstGeom prst="rect">
            <a:avLst/>
          </a:prstGeom>
          <a:noFill/>
        </p:spPr>
        <p:txBody>
          <a:bodyPr wrap="square" rtlCol="0">
            <a:spAutoFit/>
          </a:bodyPr>
          <a:lstStyle/>
          <a:p>
            <a:pPr algn="ctr"/>
            <a:r>
              <a:rPr lang="en-AU" sz="2400" dirty="0" smtClean="0">
                <a:hlinkClick r:id="rId3"/>
              </a:rPr>
              <a:t>Why study </a:t>
            </a:r>
            <a:r>
              <a:rPr lang="en-AU" sz="2400" dirty="0">
                <a:hlinkClick r:id="rId3"/>
              </a:rPr>
              <a:t>g</a:t>
            </a:r>
            <a:r>
              <a:rPr lang="en-AU" sz="2400" dirty="0" smtClean="0">
                <a:hlinkClick r:id="rId3"/>
              </a:rPr>
              <a:t>eography on today’s </a:t>
            </a:r>
            <a:r>
              <a:rPr lang="en-AU" sz="2400" dirty="0">
                <a:hlinkClick r:id="rId3"/>
              </a:rPr>
              <a:t>s</a:t>
            </a:r>
            <a:r>
              <a:rPr lang="en-AU" sz="2400" dirty="0" smtClean="0">
                <a:hlinkClick r:id="rId3"/>
              </a:rPr>
              <a:t>chools </a:t>
            </a:r>
          </a:p>
          <a:p>
            <a:pPr algn="ctr"/>
            <a:r>
              <a:rPr lang="en-AU" sz="2400" dirty="0" smtClean="0">
                <a:hlinkClick r:id="rId3"/>
              </a:rPr>
              <a:t>YouTube video</a:t>
            </a:r>
            <a:endParaRPr lang="en-AU"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6235</TotalTime>
  <Words>395</Words>
  <Application>Microsoft Office PowerPoint</Application>
  <PresentationFormat>On-screen Show (4:3)</PresentationFormat>
  <Paragraphs>70</Paragraphs>
  <Slides>25</Slides>
  <Notes>6</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Slide 1</vt:lpstr>
      <vt:lpstr>Slide 2</vt:lpstr>
      <vt:lpstr>The importance of Geography</vt:lpstr>
      <vt:lpstr>What is geography all about?</vt:lpstr>
      <vt:lpstr>Slide 5</vt:lpstr>
      <vt:lpstr>Slide 6</vt:lpstr>
      <vt:lpstr>Slide 7</vt:lpstr>
      <vt:lpstr>Slide 8</vt:lpstr>
      <vt:lpstr>Slide 9</vt:lpstr>
      <vt:lpstr>Slide 10</vt:lpstr>
      <vt:lpstr>Bachelor of Urban and Rural Planning</vt:lpstr>
      <vt:lpstr>Bachelor of Global Studies with Bachelor of Laws (double degree)</vt:lpstr>
      <vt:lpstr>Bachelor of Arts – Sustainability Management</vt:lpstr>
      <vt:lpstr>Bachelor of Engineering – Environmental Engineering</vt:lpstr>
      <vt:lpstr>Bachelor of Supply Chain and Logistics Management</vt:lpstr>
      <vt:lpstr>Bursaries and Cadetships</vt:lpstr>
      <vt:lpstr>Geography in the workplace</vt:lpstr>
      <vt:lpstr>Slide 18</vt:lpstr>
      <vt:lpstr>Slide 19</vt:lpstr>
      <vt:lpstr>Slide 20</vt:lpstr>
      <vt:lpstr>Slide 21</vt:lpstr>
      <vt:lpstr>Slide 22</vt:lpstr>
      <vt:lpstr>An understanding of spatial technologies is essential to make sense of our world</vt:lpstr>
      <vt:lpstr>Slide 24</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Derren Jones</dc:creator>
  <cp:lastModifiedBy>Mary Hudson</cp:lastModifiedBy>
  <cp:revision>103</cp:revision>
  <cp:lastPrinted>2013-02-02T03:26:25Z</cp:lastPrinted>
  <dcterms:created xsi:type="dcterms:W3CDTF">2012-06-29T06:18:34Z</dcterms:created>
  <dcterms:modified xsi:type="dcterms:W3CDTF">2013-04-11T06:09:15Z</dcterms:modified>
</cp:coreProperties>
</file>